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66203" y="6211359"/>
            <a:ext cx="2230538" cy="172763"/>
          </a:xfrm>
          <a:prstGeom prst="rect">
            <a:avLst/>
          </a:prstGeom>
          <a:noFill/>
        </p:spPr>
        <p:txBody>
          <a:bodyPr wrap="square" lIns="61362" tIns="30682" rIns="61362" bIns="3068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553D2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 charset="0"/>
              </a:rPr>
              <a:t>Ярославль,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53D2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itchFamily="34" charset="0"/>
              </a:rPr>
              <a:t>август 2019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53D2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itchFamily="34" charset="0"/>
            </a:endParaRPr>
          </a:p>
        </p:txBody>
      </p:sp>
      <p:pic>
        <p:nvPicPr>
          <p:cNvPr id="23" name="Рисунок 22" descr="gerb1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97456" y="452670"/>
            <a:ext cx="549089" cy="128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395536" y="2564904"/>
            <a:ext cx="8352928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ru-RU" altLang="ru-RU" b="1" dirty="0" smtClean="0">
                <a:solidFill>
                  <a:srgbClr val="553D29"/>
                </a:solidFill>
                <a:latin typeface="Century Gothic" panose="020B0502020202020204" pitchFamily="34" charset="0"/>
              </a:rPr>
              <a:t>Объекты </a:t>
            </a:r>
            <a:r>
              <a:rPr lang="ru-RU" altLang="ru-RU" b="1" dirty="0">
                <a:solidFill>
                  <a:srgbClr val="553D29"/>
                </a:solidFill>
                <a:latin typeface="Century Gothic" panose="020B0502020202020204" pitchFamily="34" charset="0"/>
              </a:rPr>
              <a:t>придорожного сервиса на федеральной автомобильной дороге М-8 «Холмогоры» </a:t>
            </a:r>
            <a:endParaRPr lang="ru-RU" altLang="ru-RU" b="1" dirty="0" smtClean="0">
              <a:solidFill>
                <a:srgbClr val="553D29"/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r>
              <a:rPr lang="ru-RU" altLang="ru-RU" b="1" dirty="0" smtClean="0">
                <a:solidFill>
                  <a:srgbClr val="553D29"/>
                </a:solidFill>
                <a:latin typeface="Century Gothic" panose="020B0502020202020204" pitchFamily="34" charset="0"/>
              </a:rPr>
              <a:t>( </a:t>
            </a:r>
            <a:r>
              <a:rPr lang="ru-RU" altLang="ru-RU" b="1" dirty="0">
                <a:solidFill>
                  <a:srgbClr val="553D29"/>
                </a:solidFill>
                <a:latin typeface="Century Gothic" panose="020B0502020202020204" pitchFamily="34" charset="0"/>
              </a:rPr>
              <a:t>Москва — Ярославль — Вологда — Архангельск) </a:t>
            </a:r>
            <a:endParaRPr lang="ru-RU" altLang="ru-RU" b="1" dirty="0" smtClean="0">
              <a:solidFill>
                <a:srgbClr val="553D29"/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r>
              <a:rPr lang="ru-RU" altLang="ru-RU" b="1" dirty="0" smtClean="0">
                <a:solidFill>
                  <a:srgbClr val="553D29"/>
                </a:solidFill>
                <a:latin typeface="Century Gothic" panose="020B0502020202020204" pitchFamily="34" charset="0"/>
              </a:rPr>
              <a:t>на </a:t>
            </a:r>
            <a:r>
              <a:rPr lang="ru-RU" altLang="ru-RU" b="1" dirty="0">
                <a:solidFill>
                  <a:srgbClr val="553D29"/>
                </a:solidFill>
                <a:latin typeface="Century Gothic" panose="020B0502020202020204" pitchFamily="34" charset="0"/>
              </a:rPr>
              <a:t>территории Ярославской области</a:t>
            </a:r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0" y="1843617"/>
            <a:ext cx="9144000" cy="33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ПРАВИТЕЛЬСТВО ЯРОСЛАВСКОЙ ОБЛАСТИ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87566" y="5398867"/>
            <a:ext cx="3056434" cy="10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25" tIns="38963" rIns="77925" bIns="3896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53D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Шишина Валентина</a:t>
            </a:r>
            <a:r>
              <a:rPr kumimoji="0" lang="ru-RU" alt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553D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Валерьяновна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553D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defRPr/>
            </a:pPr>
            <a:r>
              <a:rPr kumimoji="0" lang="ru-RU" alt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53D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заместитель </a:t>
            </a:r>
            <a:r>
              <a:rPr kumimoji="0" lang="ru-RU" alt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53D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директора </a:t>
            </a:r>
            <a:r>
              <a:rPr lang="ru-RU" altLang="ru-RU" sz="1100" dirty="0" smtClean="0">
                <a:solidFill>
                  <a:srgbClr val="553D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департамента агропромышленного комплекса и потребительского рынка Ярославской области</a:t>
            </a:r>
            <a:endParaRPr kumimoji="0" lang="ru-RU" altLang="ru-RU" sz="1100" b="0" i="0" u="none" strike="noStrike" kern="1200" cap="none" spc="0" normalizeH="0" baseline="0" noProof="0" dirty="0">
              <a:ln>
                <a:noFill/>
              </a:ln>
              <a:solidFill>
                <a:srgbClr val="553D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srgbClr val="553D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43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 bwMode="auto">
          <a:xfrm>
            <a:off x="-1" y="548680"/>
            <a:ext cx="914400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45898" y="714818"/>
            <a:ext cx="33899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Объекты придорожного сервиса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 – это здания и сооружения,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расположенные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на придорожной полосе и предназначенные для обслуживания участников дорожного движения в пути следования (мотели, гостиницы, кемпинги, станции технического обслуживания, автозаправочные станции, пункты питания, торговли, связи, медицинской помощи, мойки, средства рекламы и иные сооружения)  </a:t>
            </a:r>
          </a:p>
          <a:p>
            <a:pPr algn="just"/>
            <a:endParaRPr lang="ru-RU" sz="1400" b="1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3275" y="116632"/>
            <a:ext cx="2671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ПРИДОРОЖНЫЙ СЕРВИС</a:t>
            </a:r>
          </a:p>
        </p:txBody>
      </p:sp>
      <p:pic>
        <p:nvPicPr>
          <p:cNvPr id="8" name="Picture 4" descr="http://fomrod.narod.ru/Vologda/big/map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48" t="1460" r="35403"/>
          <a:stretch/>
        </p:blipFill>
        <p:spPr bwMode="auto">
          <a:xfrm>
            <a:off x="3934143" y="714818"/>
            <a:ext cx="4824537" cy="566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 descr="Картинки по запросу герб ярославля вектор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774" y="15548"/>
            <a:ext cx="393829" cy="50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12"/>
          <p:cNvGrpSpPr/>
          <p:nvPr/>
        </p:nvGrpSpPr>
        <p:grpSpPr>
          <a:xfrm>
            <a:off x="8680892" y="6525344"/>
            <a:ext cx="432048" cy="276999"/>
            <a:chOff x="8748464" y="5377780"/>
            <a:chExt cx="432048" cy="307777"/>
          </a:xfrm>
          <a:solidFill>
            <a:schemeClr val="bg2">
              <a:lumMod val="75000"/>
            </a:schemeClr>
          </a:solidFill>
        </p:grpSpPr>
        <p:sp>
          <p:nvSpPr>
            <p:cNvPr id="14" name="Овал 13"/>
            <p:cNvSpPr/>
            <p:nvPr/>
          </p:nvSpPr>
          <p:spPr>
            <a:xfrm>
              <a:off x="8817521" y="5413784"/>
              <a:ext cx="216000" cy="216024"/>
            </a:xfrm>
            <a:prstGeom prst="ellipse">
              <a:avLst/>
            </a:prstGeom>
            <a:grpFill/>
            <a:ln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748464" y="5377780"/>
              <a:ext cx="43204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4072" y="4149080"/>
            <a:ext cx="324322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Уличная торговля в местах, не отведенных  для этих целей влечет предупреждение или наложение административного штрафа:</a:t>
            </a:r>
          </a:p>
          <a:p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на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граждан </a:t>
            </a:r>
            <a:r>
              <a:rPr lang="ru-RU" sz="1400" b="1" dirty="0">
                <a:solidFill>
                  <a:srgbClr val="FF0000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3-5 </a:t>
            </a:r>
            <a:r>
              <a:rPr lang="ru-RU" sz="1400" b="1" dirty="0" err="1">
                <a:solidFill>
                  <a:srgbClr val="FF0000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тыс.руб</a:t>
            </a:r>
            <a:endParaRPr lang="ru-RU" sz="1400" b="1" dirty="0">
              <a:solidFill>
                <a:srgbClr val="FF0000"/>
              </a:solidFill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на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должностных лиц </a:t>
            </a:r>
            <a:r>
              <a:rPr lang="ru-RU" sz="1400" b="1" dirty="0">
                <a:solidFill>
                  <a:srgbClr val="FF0000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5-25 </a:t>
            </a:r>
            <a:r>
              <a:rPr lang="ru-RU" sz="1400" b="1" dirty="0" err="1" smtClean="0">
                <a:solidFill>
                  <a:srgbClr val="FF0000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тыс.руб</a:t>
            </a:r>
            <a:endParaRPr lang="ru-RU" sz="1400" b="1" dirty="0">
              <a:solidFill>
                <a:srgbClr val="FF0000"/>
              </a:solidFill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на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юридических лиц – </a:t>
            </a:r>
            <a:r>
              <a:rPr lang="ru-RU" sz="1400" b="1" dirty="0">
                <a:solidFill>
                  <a:srgbClr val="FF0000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50-100 </a:t>
            </a:r>
            <a:r>
              <a:rPr lang="ru-RU" sz="1400" b="1" dirty="0" err="1">
                <a:solidFill>
                  <a:srgbClr val="FF0000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тыс.руб</a:t>
            </a:r>
            <a:endParaRPr lang="ru-RU" sz="1400" b="1" dirty="0">
              <a:solidFill>
                <a:srgbClr val="FF0000"/>
              </a:solidFill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938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 bwMode="auto">
          <a:xfrm>
            <a:off x="0" y="692696"/>
            <a:ext cx="914400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5" descr="Картинки по запросу герб ярославля вектор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405" y="-19918"/>
            <a:ext cx="440199" cy="67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59102" y="810725"/>
            <a:ext cx="4669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ПРИДОРОЖНЫЙ СЕРВИС ЯРОСЛАВСКОЙ ОБЛАСТИ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9912" y="1126831"/>
            <a:ext cx="1662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ВАРИАНТЫ РАЗВИТИЯ</a:t>
            </a:r>
          </a:p>
        </p:txBody>
      </p:sp>
      <p:cxnSp>
        <p:nvCxnSpPr>
          <p:cNvPr id="8" name="Прямая со стрелкой 7"/>
          <p:cNvCxnSpPr>
            <a:stCxn id="6" idx="3"/>
          </p:cNvCxnSpPr>
          <p:nvPr/>
        </p:nvCxnSpPr>
        <p:spPr>
          <a:xfrm>
            <a:off x="5442547" y="1265331"/>
            <a:ext cx="582647" cy="178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288803" y="1314524"/>
            <a:ext cx="425773" cy="129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http://900igr.net/up/datai/232801/0007-006-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4" t="12284" r="52500" b="53983"/>
          <a:stretch/>
        </p:blipFill>
        <p:spPr bwMode="auto">
          <a:xfrm>
            <a:off x="359023" y="1149279"/>
            <a:ext cx="2787419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900igr.net/up/datai/232801/0007-006-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07" t="11585" r="2565" b="55630"/>
          <a:stretch/>
        </p:blipFill>
        <p:spPr bwMode="auto">
          <a:xfrm>
            <a:off x="6101716" y="1149279"/>
            <a:ext cx="2818339" cy="15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263130" y="2711379"/>
            <a:ext cx="452489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МФК</a:t>
            </a:r>
            <a:r>
              <a:rPr lang="ru-RU" sz="1400" dirty="0" smtClean="0"/>
              <a:t> -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единый объект придорожного сервиса,  обеспечивающий полный комплекс услуг пользователям автодорог, включая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услуги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по обслуживанию и ремонту автомобилей, питанию, отдыху и прочие услуги</a:t>
            </a:r>
          </a:p>
          <a:p>
            <a:endParaRPr lang="ru-RU" sz="1400" dirty="0" smtClean="0">
              <a:latin typeface="Arial Narrow" panose="020B0606020202030204" pitchFamily="34" charset="0"/>
            </a:endParaRP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Минимальный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необходимый состав объектов МФК: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Arial Narrow" panose="020B0606020202030204" pitchFamily="34" charset="0"/>
              </a:rPr>
              <a:t>площадка отдыха;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Arial Narrow" panose="020B0606020202030204" pitchFamily="34" charset="0"/>
              </a:rPr>
              <a:t>автомобильная стоянка;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Arial Narrow" panose="020B0606020202030204" pitchFamily="34" charset="0"/>
              </a:rPr>
              <a:t>устройство аварийно-вызывной связи;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Arial Narrow" panose="020B0606020202030204" pitchFamily="34" charset="0"/>
              </a:rPr>
              <a:t>информационные указатели на территории объекта сервиса;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Arial Narrow" panose="020B0606020202030204" pitchFamily="34" charset="0"/>
              </a:rPr>
              <a:t>предприятие торговли;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Arial Narrow" panose="020B0606020202030204" pitchFamily="34" charset="0"/>
              </a:rPr>
              <a:t>пункт общественного питания;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Arial Narrow" panose="020B0606020202030204" pitchFamily="34" charset="0"/>
              </a:rPr>
              <a:t>мотель либо гостиница;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Arial Narrow" panose="020B0606020202030204" pitchFamily="34" charset="0"/>
              </a:rPr>
              <a:t>моечный пункт;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Arial Narrow" panose="020B0606020202030204" pitchFamily="34" charset="0"/>
              </a:rPr>
              <a:t>станция технического обслуживания.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397202" y="2780928"/>
            <a:ext cx="35559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Arial Narrow" panose="020B0606020202030204" pitchFamily="34" charset="0"/>
              </a:rPr>
              <a:t>МФЗ</a:t>
            </a:r>
            <a:r>
              <a:rPr lang="ru-RU" sz="1400" dirty="0" smtClean="0">
                <a:latin typeface="Arial Narrow" panose="020B0606020202030204" pitchFamily="34" charset="0"/>
              </a:rPr>
              <a:t> –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зона комплексного обслуживания пользователей автодорог и размещения нескольких объектов придорожного сервиса в границах единой территории с общим въездом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/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выездом обеспечивающих наиболее полный пакет услуг пользователям  автодорог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27984" y="161279"/>
            <a:ext cx="4045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ВАРИАНТЫ РАЗВИТИЯ ПРИДОРОЖНОГО СЕРВИСА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0892" y="6525344"/>
            <a:ext cx="432048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1056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ptamka.ru/uploads/posts/2014-01/1389700454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874" y="885568"/>
            <a:ext cx="2302902" cy="211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pm-site.com/sites/default/files/project/07_full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3828" y="885568"/>
            <a:ext cx="2521427" cy="211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116632"/>
            <a:ext cx="47726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79646">
                    <a:lumMod val="50000"/>
                  </a:srgbClr>
                </a:solidFill>
                <a:cs typeface="Arial" panose="020B0604020202020204" pitchFamily="34" charset="0"/>
              </a:rPr>
              <a:t>ТИПОВЫЕ ПРОЕКТЫ ОБЪЕКТОВ ПРИДОРОЖНОГО СЕРВИСА </a:t>
            </a:r>
            <a:endParaRPr lang="ru-RU" sz="1400" b="1" dirty="0">
              <a:solidFill>
                <a:srgbClr val="F79646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2053" name="Picture 5" descr="p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9216" y="918034"/>
            <a:ext cx="3061255" cy="207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ttps://static1.vigbo.com/u53215/65635/blog/4907822/4042230/51761299/1000-c3d558a24ec31ee6d2d04f12dfa972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874" y="3212976"/>
            <a:ext cx="405034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0" y="620688"/>
            <a:ext cx="914400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6" descr="gerb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296" y="60962"/>
            <a:ext cx="457263" cy="55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12"/>
          <p:cNvGrpSpPr/>
          <p:nvPr/>
        </p:nvGrpSpPr>
        <p:grpSpPr>
          <a:xfrm>
            <a:off x="8680892" y="6525344"/>
            <a:ext cx="432048" cy="276999"/>
            <a:chOff x="8748464" y="5377780"/>
            <a:chExt cx="432048" cy="307777"/>
          </a:xfrm>
          <a:solidFill>
            <a:schemeClr val="bg2">
              <a:lumMod val="75000"/>
            </a:schemeClr>
          </a:solidFill>
        </p:grpSpPr>
        <p:sp>
          <p:nvSpPr>
            <p:cNvPr id="14" name="Овал 13"/>
            <p:cNvSpPr/>
            <p:nvPr/>
          </p:nvSpPr>
          <p:spPr>
            <a:xfrm>
              <a:off x="8817521" y="5413784"/>
              <a:ext cx="216000" cy="216024"/>
            </a:xfrm>
            <a:prstGeom prst="ellipse">
              <a:avLst/>
            </a:prstGeom>
            <a:grpFill/>
            <a:ln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748464" y="5377780"/>
              <a:ext cx="43204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lang="ru-RU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251076"/>
            <a:ext cx="4248470" cy="296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90031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197</Words>
  <Application>Microsoft Office PowerPoint</Application>
  <PresentationFormat>Экран (4:3)</PresentationFormat>
  <Paragraphs>34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Ananeva</cp:lastModifiedBy>
  <cp:revision>2</cp:revision>
  <dcterms:modified xsi:type="dcterms:W3CDTF">2019-08-23T07:23:10Z</dcterms:modified>
</cp:coreProperties>
</file>